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3sr93n9UtWicYC/KTYh2LQZ9p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860985-2369-4585-A2AE-13A7625C0E10}">
  <a:tblStyle styleId="{02860985-2369-4585-A2AE-13A7625C0E1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F1"/>
          </a:solidFill>
        </a:fill>
      </a:tcStyle>
    </a:wholeTbl>
    <a:band1H>
      <a:tcTxStyle/>
      <a:tcStyle>
        <a:tcBdr/>
        <a:fill>
          <a:solidFill>
            <a:srgbClr val="CAD1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44" name="Google Shape;344;p1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2" name="Google Shape;352;p2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5" name="Google Shape;365;p3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91" name="Google Shape;391;p4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/>
          <a:p>
            <a:pPr marL="0" indent="0"/>
            <a:r>
              <a:rPr lang="en-US"/>
              <a:t>There are currently many bright spots, where districts can build on really good things happening across the state.</a:t>
            </a:r>
            <a:endParaRPr/>
          </a:p>
        </p:txBody>
      </p:sp>
      <p:sp>
        <p:nvSpPr>
          <p:cNvPr id="419" name="Google Shape;419;p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50" name="Google Shape;450;p6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58" name="Google Shape;458;p7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3" name="Google Shape;493;p8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29" name="Google Shape;529;p9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13" rIns="91426" bIns="45713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Custom Layout">
  <p:cSld name="42_Custom Layou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 title="Decorative"/>
          <p:cNvSpPr/>
          <p:nvPr/>
        </p:nvSpPr>
        <p:spPr>
          <a:xfrm>
            <a:off x="0" y="0"/>
            <a:ext cx="12192000" cy="1917837"/>
          </a:xfrm>
          <a:prstGeom prst="rect">
            <a:avLst/>
          </a:prstGeom>
          <a:solidFill>
            <a:srgbClr val="001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838199" y="111828"/>
            <a:ext cx="7882467" cy="169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0" y="1917700"/>
            <a:ext cx="12192000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5689791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body" idx="1"/>
          </p:nvPr>
        </p:nvSpPr>
        <p:spPr>
          <a:xfrm>
            <a:off x="1097279" y="5262717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2"/>
          </p:nvPr>
        </p:nvSpPr>
        <p:spPr>
          <a:xfrm>
            <a:off x="1097279" y="1973590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3"/>
          </p:nvPr>
        </p:nvSpPr>
        <p:spPr>
          <a:xfrm>
            <a:off x="6515943" y="5262717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4"/>
          </p:nvPr>
        </p:nvSpPr>
        <p:spPr>
          <a:xfrm>
            <a:off x="6515943" y="1973589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83" name="Google Shape;83;p45"/>
          <p:cNvCxnSpPr/>
          <p:nvPr/>
        </p:nvCxnSpPr>
        <p:spPr>
          <a:xfrm>
            <a:off x="1193532" y="1328213"/>
            <a:ext cx="996696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84" name="Google Shape;84;p45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5689791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1_Logo">
  <p:cSld name="1_Content_1_Log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6"/>
          <p:cNvSpPr txBox="1">
            <a:spLocks noGrp="1"/>
          </p:cNvSpPr>
          <p:nvPr>
            <p:ph type="title"/>
          </p:nvPr>
        </p:nvSpPr>
        <p:spPr>
          <a:xfrm>
            <a:off x="1184987" y="315770"/>
            <a:ext cx="10425820" cy="92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b="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8" name="Google Shape;88;p46"/>
          <p:cNvCxnSpPr/>
          <p:nvPr/>
        </p:nvCxnSpPr>
        <p:spPr>
          <a:xfrm>
            <a:off x="1193532" y="1328213"/>
            <a:ext cx="996696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89" name="Google Shape;89;p46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5689791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7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0016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7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7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365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A4D1A"/>
              </a:buClr>
              <a:buSzPts val="1700"/>
              <a:buChar char="▪"/>
              <a:defRPr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A4D1A"/>
              </a:buClr>
              <a:buSzPts val="1300"/>
              <a:buChar char="▪"/>
              <a:defRPr/>
            </a:lvl3pPr>
            <a:lvl4pPr marL="182880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A4D1A"/>
              </a:buClr>
              <a:buSzPts val="1300"/>
              <a:buChar char="▪"/>
              <a:defRPr/>
            </a:lvl4pPr>
            <a:lvl5pPr marL="2286000" lvl="4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A4D1A"/>
              </a:buClr>
              <a:buSzPts val="13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96" name="Google Shape;9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6123849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8" title="Decorative"/>
          <p:cNvSpPr/>
          <p:nvPr/>
        </p:nvSpPr>
        <p:spPr>
          <a:xfrm>
            <a:off x="0" y="0"/>
            <a:ext cx="12192000" cy="1917837"/>
          </a:xfrm>
          <a:prstGeom prst="rect">
            <a:avLst/>
          </a:prstGeom>
          <a:solidFill>
            <a:srgbClr val="001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8"/>
          <p:cNvSpPr txBox="1">
            <a:spLocks noGrp="1"/>
          </p:cNvSpPr>
          <p:nvPr>
            <p:ph type="title"/>
          </p:nvPr>
        </p:nvSpPr>
        <p:spPr>
          <a:xfrm>
            <a:off x="838199" y="111828"/>
            <a:ext cx="7882467" cy="169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>
            <a:spLocks noGrp="1"/>
          </p:cNvSpPr>
          <p:nvPr>
            <p:ph type="pic" idx="2"/>
          </p:nvPr>
        </p:nvSpPr>
        <p:spPr>
          <a:xfrm>
            <a:off x="0" y="1917837"/>
            <a:ext cx="12192000" cy="45020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Custom Layout">
  <p:cSld name="43_Custom Layou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 title="Decorative"/>
          <p:cNvSpPr/>
          <p:nvPr/>
        </p:nvSpPr>
        <p:spPr>
          <a:xfrm>
            <a:off x="0" y="0"/>
            <a:ext cx="12192000" cy="1917837"/>
          </a:xfrm>
          <a:prstGeom prst="rect">
            <a:avLst/>
          </a:prstGeom>
          <a:solidFill>
            <a:srgbClr val="001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9"/>
          <p:cNvSpPr txBox="1">
            <a:spLocks noGrp="1"/>
          </p:cNvSpPr>
          <p:nvPr>
            <p:ph type="title"/>
          </p:nvPr>
        </p:nvSpPr>
        <p:spPr>
          <a:xfrm>
            <a:off x="838199" y="111828"/>
            <a:ext cx="7882467" cy="169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body" idx="1"/>
          </p:nvPr>
        </p:nvSpPr>
        <p:spPr>
          <a:xfrm>
            <a:off x="0" y="1917700"/>
            <a:ext cx="4050792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5" name="Google Shape;105;p49"/>
          <p:cNvSpPr txBox="1">
            <a:spLocks noGrp="1"/>
          </p:cNvSpPr>
          <p:nvPr>
            <p:ph type="body" idx="2"/>
          </p:nvPr>
        </p:nvSpPr>
        <p:spPr>
          <a:xfrm>
            <a:off x="4074795" y="1917700"/>
            <a:ext cx="4050792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6" name="Google Shape;106;p49"/>
          <p:cNvSpPr txBox="1">
            <a:spLocks noGrp="1"/>
          </p:cNvSpPr>
          <p:nvPr>
            <p:ph type="body" idx="3"/>
          </p:nvPr>
        </p:nvSpPr>
        <p:spPr>
          <a:xfrm>
            <a:off x="8151495" y="1917700"/>
            <a:ext cx="4050792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Custom Layout">
  <p:cSld name="40_Custom Layout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0"/>
          <p:cNvSpPr txBox="1">
            <a:spLocks noGrp="1"/>
          </p:cNvSpPr>
          <p:nvPr>
            <p:ph type="title"/>
          </p:nvPr>
        </p:nvSpPr>
        <p:spPr>
          <a:xfrm>
            <a:off x="149735" y="782032"/>
            <a:ext cx="4603420" cy="169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0"/>
          <p:cNvSpPr>
            <a:spLocks noGrp="1"/>
          </p:cNvSpPr>
          <p:nvPr>
            <p:ph type="pic" idx="2"/>
          </p:nvPr>
        </p:nvSpPr>
        <p:spPr>
          <a:xfrm>
            <a:off x="4753155" y="0"/>
            <a:ext cx="7438845" cy="6409426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0" name="Google Shape;110;p50"/>
          <p:cNvCxnSpPr/>
          <p:nvPr/>
        </p:nvCxnSpPr>
        <p:spPr>
          <a:xfrm>
            <a:off x="63471" y="2268493"/>
            <a:ext cx="460342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111" name="Google Shape;111;p50"/>
          <p:cNvSpPr txBox="1"/>
          <p:nvPr/>
        </p:nvSpPr>
        <p:spPr>
          <a:xfrm>
            <a:off x="11782697" y="6426925"/>
            <a:ext cx="4093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eline Light">
  <p:cSld name="1_Timeline Light">
    <p:bg>
      <p:bgPr>
        <a:solidFill>
          <a:srgbClr val="F2F2F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2"/>
          <p:cNvSpPr txBox="1">
            <a:spLocks noGrp="1"/>
          </p:cNvSpPr>
          <p:nvPr>
            <p:ph type="title"/>
          </p:nvPr>
        </p:nvSpPr>
        <p:spPr>
          <a:xfrm>
            <a:off x="618744" y="209677"/>
            <a:ext cx="9064752" cy="109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2"/>
          <p:cNvSpPr txBox="1">
            <a:spLocks noGrp="1"/>
          </p:cNvSpPr>
          <p:nvPr>
            <p:ph type="body" idx="1"/>
          </p:nvPr>
        </p:nvSpPr>
        <p:spPr>
          <a:xfrm>
            <a:off x="618745" y="1344676"/>
            <a:ext cx="906475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57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>
            <a:spLocks noGrp="1"/>
          </p:cNvSpPr>
          <p:nvPr>
            <p:ph type="pic" idx="2"/>
          </p:nvPr>
        </p:nvSpPr>
        <p:spPr>
          <a:xfrm>
            <a:off x="10487786" y="649342"/>
            <a:ext cx="822960" cy="82296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2" name="Google Shape;122;p52"/>
          <p:cNvSpPr txBox="1">
            <a:spLocks noGrp="1"/>
          </p:cNvSpPr>
          <p:nvPr>
            <p:ph type="body" idx="3"/>
          </p:nvPr>
        </p:nvSpPr>
        <p:spPr>
          <a:xfrm>
            <a:off x="1795859" y="2386312"/>
            <a:ext cx="1996440" cy="38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3" name="Google Shape;123;p52"/>
          <p:cNvSpPr/>
          <p:nvPr/>
        </p:nvSpPr>
        <p:spPr>
          <a:xfrm>
            <a:off x="1875655" y="2875591"/>
            <a:ext cx="1828633" cy="9690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2"/>
          <p:cNvSpPr txBox="1">
            <a:spLocks noGrp="1"/>
          </p:cNvSpPr>
          <p:nvPr>
            <p:ph type="body" idx="4"/>
          </p:nvPr>
        </p:nvSpPr>
        <p:spPr>
          <a:xfrm>
            <a:off x="1795859" y="3080583"/>
            <a:ext cx="1996440" cy="15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5" name="Google Shape;125;p52"/>
          <p:cNvSpPr txBox="1">
            <a:spLocks noGrp="1"/>
          </p:cNvSpPr>
          <p:nvPr>
            <p:ph type="body" idx="5"/>
          </p:nvPr>
        </p:nvSpPr>
        <p:spPr>
          <a:xfrm>
            <a:off x="1792811" y="4835126"/>
            <a:ext cx="893064" cy="33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2"/>
          <p:cNvSpPr/>
          <p:nvPr/>
        </p:nvSpPr>
        <p:spPr>
          <a:xfrm>
            <a:off x="2804747" y="4728541"/>
            <a:ext cx="685800" cy="685800"/>
          </a:xfrm>
          <a:prstGeom prst="ellipse">
            <a:avLst/>
          </a:prstGeom>
          <a:noFill/>
          <a:ln w="127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2"/>
          <p:cNvSpPr>
            <a:spLocks noGrp="1"/>
          </p:cNvSpPr>
          <p:nvPr>
            <p:ph type="pic" idx="6"/>
          </p:nvPr>
        </p:nvSpPr>
        <p:spPr>
          <a:xfrm>
            <a:off x="2919047" y="4842841"/>
            <a:ext cx="457200" cy="45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" name="Google Shape;128;p52"/>
          <p:cNvSpPr txBox="1">
            <a:spLocks noGrp="1"/>
          </p:cNvSpPr>
          <p:nvPr>
            <p:ph type="body" idx="7"/>
          </p:nvPr>
        </p:nvSpPr>
        <p:spPr>
          <a:xfrm>
            <a:off x="1792811" y="5224144"/>
            <a:ext cx="893064" cy="33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129" name="Google Shape;129;p52"/>
          <p:cNvCxnSpPr/>
          <p:nvPr/>
        </p:nvCxnSpPr>
        <p:spPr>
          <a:xfrm>
            <a:off x="1875655" y="5743834"/>
            <a:ext cx="1827083" cy="0"/>
          </a:xfrm>
          <a:prstGeom prst="straightConnector1">
            <a:avLst/>
          </a:prstGeom>
          <a:noFill/>
          <a:ln w="19050" cap="flat" cmpd="sng">
            <a:solidFill>
              <a:srgbClr val="2F549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30" name="Google Shape;130;p52"/>
          <p:cNvSpPr txBox="1">
            <a:spLocks noGrp="1"/>
          </p:cNvSpPr>
          <p:nvPr>
            <p:ph type="body" idx="8"/>
          </p:nvPr>
        </p:nvSpPr>
        <p:spPr>
          <a:xfrm>
            <a:off x="4564616" y="2386312"/>
            <a:ext cx="1996440" cy="38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1" name="Google Shape;131;p52"/>
          <p:cNvSpPr/>
          <p:nvPr/>
        </p:nvSpPr>
        <p:spPr>
          <a:xfrm>
            <a:off x="4648816" y="2875591"/>
            <a:ext cx="1828633" cy="9690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2"/>
          <p:cNvSpPr txBox="1">
            <a:spLocks noGrp="1"/>
          </p:cNvSpPr>
          <p:nvPr>
            <p:ph type="body" idx="9"/>
          </p:nvPr>
        </p:nvSpPr>
        <p:spPr>
          <a:xfrm>
            <a:off x="4564616" y="3080583"/>
            <a:ext cx="1996440" cy="15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3" name="Google Shape;133;p52"/>
          <p:cNvSpPr txBox="1">
            <a:spLocks noGrp="1"/>
          </p:cNvSpPr>
          <p:nvPr>
            <p:ph type="body" idx="13"/>
          </p:nvPr>
        </p:nvSpPr>
        <p:spPr>
          <a:xfrm>
            <a:off x="4564616" y="4835126"/>
            <a:ext cx="893064" cy="33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4" name="Google Shape;134;p52"/>
          <p:cNvSpPr/>
          <p:nvPr/>
        </p:nvSpPr>
        <p:spPr>
          <a:xfrm>
            <a:off x="5590268" y="4728541"/>
            <a:ext cx="685800" cy="685800"/>
          </a:xfrm>
          <a:prstGeom prst="ellipse">
            <a:avLst/>
          </a:prstGeom>
          <a:noFill/>
          <a:ln w="127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2"/>
          <p:cNvSpPr>
            <a:spLocks noGrp="1"/>
          </p:cNvSpPr>
          <p:nvPr>
            <p:ph type="pic" idx="14"/>
          </p:nvPr>
        </p:nvSpPr>
        <p:spPr>
          <a:xfrm>
            <a:off x="5704568" y="4842841"/>
            <a:ext cx="457200" cy="45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52"/>
          <p:cNvSpPr txBox="1">
            <a:spLocks noGrp="1"/>
          </p:cNvSpPr>
          <p:nvPr>
            <p:ph type="body" idx="15"/>
          </p:nvPr>
        </p:nvSpPr>
        <p:spPr>
          <a:xfrm>
            <a:off x="4564616" y="5224144"/>
            <a:ext cx="893064" cy="33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137" name="Google Shape;137;p52"/>
          <p:cNvCxnSpPr/>
          <p:nvPr/>
        </p:nvCxnSpPr>
        <p:spPr>
          <a:xfrm>
            <a:off x="4646029" y="5743834"/>
            <a:ext cx="1836387" cy="0"/>
          </a:xfrm>
          <a:prstGeom prst="straightConnector1">
            <a:avLst/>
          </a:prstGeom>
          <a:noFill/>
          <a:ln w="19050" cap="flat" cmpd="sng">
            <a:solidFill>
              <a:srgbClr val="2F549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38" name="Google Shape;138;p52"/>
          <p:cNvSpPr txBox="1">
            <a:spLocks noGrp="1"/>
          </p:cNvSpPr>
          <p:nvPr>
            <p:ph type="body" idx="16"/>
          </p:nvPr>
        </p:nvSpPr>
        <p:spPr>
          <a:xfrm>
            <a:off x="7333373" y="2377717"/>
            <a:ext cx="1996440" cy="38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9" name="Google Shape;139;p52"/>
          <p:cNvSpPr/>
          <p:nvPr/>
        </p:nvSpPr>
        <p:spPr>
          <a:xfrm>
            <a:off x="7421977" y="2866996"/>
            <a:ext cx="1828634" cy="9690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17"/>
          </p:nvPr>
        </p:nvSpPr>
        <p:spPr>
          <a:xfrm>
            <a:off x="7333373" y="3071988"/>
            <a:ext cx="1996440" cy="15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18"/>
          </p:nvPr>
        </p:nvSpPr>
        <p:spPr>
          <a:xfrm>
            <a:off x="7348613" y="4826531"/>
            <a:ext cx="893064" cy="33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2" name="Google Shape;142;p52"/>
          <p:cNvSpPr/>
          <p:nvPr/>
        </p:nvSpPr>
        <p:spPr>
          <a:xfrm>
            <a:off x="8375789" y="4723665"/>
            <a:ext cx="685800" cy="685800"/>
          </a:xfrm>
          <a:prstGeom prst="ellipse">
            <a:avLst/>
          </a:prstGeom>
          <a:noFill/>
          <a:ln w="127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2"/>
          <p:cNvSpPr>
            <a:spLocks noGrp="1"/>
          </p:cNvSpPr>
          <p:nvPr>
            <p:ph type="pic" idx="19"/>
          </p:nvPr>
        </p:nvSpPr>
        <p:spPr>
          <a:xfrm>
            <a:off x="8490089" y="4837965"/>
            <a:ext cx="457200" cy="45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4" name="Google Shape;144;p52"/>
          <p:cNvSpPr txBox="1">
            <a:spLocks noGrp="1"/>
          </p:cNvSpPr>
          <p:nvPr>
            <p:ph type="body" idx="20"/>
          </p:nvPr>
        </p:nvSpPr>
        <p:spPr>
          <a:xfrm>
            <a:off x="7348613" y="5215549"/>
            <a:ext cx="893064" cy="33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145" name="Google Shape;145;p52"/>
          <p:cNvCxnSpPr/>
          <p:nvPr/>
        </p:nvCxnSpPr>
        <p:spPr>
          <a:xfrm>
            <a:off x="7425707" y="5735239"/>
            <a:ext cx="1827639" cy="0"/>
          </a:xfrm>
          <a:prstGeom prst="straightConnector1">
            <a:avLst/>
          </a:prstGeom>
          <a:noFill/>
          <a:ln w="19050" cap="flat" cmpd="sng">
            <a:solidFill>
              <a:srgbClr val="2F549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6" name="Google Shape;146;p52"/>
          <p:cNvSpPr txBox="1">
            <a:spLocks noGrp="1"/>
          </p:cNvSpPr>
          <p:nvPr>
            <p:ph type="ftr" idx="11"/>
          </p:nvPr>
        </p:nvSpPr>
        <p:spPr>
          <a:xfrm>
            <a:off x="670560" y="60728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52"/>
          <p:cNvSpPr txBox="1">
            <a:spLocks noGrp="1"/>
          </p:cNvSpPr>
          <p:nvPr>
            <p:ph type="sldNum" idx="12"/>
          </p:nvPr>
        </p:nvSpPr>
        <p:spPr>
          <a:xfrm>
            <a:off x="8738616" y="60728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52"/>
          <p:cNvSpPr txBox="1"/>
          <p:nvPr/>
        </p:nvSpPr>
        <p:spPr>
          <a:xfrm>
            <a:off x="11708105" y="6480042"/>
            <a:ext cx="4838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5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5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33053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1194318" y="286603"/>
            <a:ext cx="9961362" cy="92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5689791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/>
          <p:nvPr/>
        </p:nvSpPr>
        <p:spPr>
          <a:xfrm>
            <a:off x="0" y="0"/>
            <a:ext cx="12192000" cy="1506765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1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838200" y="1812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120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2"/>
          </p:nvPr>
        </p:nvSpPr>
        <p:spPr>
          <a:xfrm>
            <a:off x="6179419" y="1825625"/>
            <a:ext cx="52120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7" name="Google Shape;16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/>
          <p:nvPr/>
        </p:nvSpPr>
        <p:spPr>
          <a:xfrm>
            <a:off x="0" y="-41859"/>
            <a:ext cx="12192000" cy="147877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1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838200" y="1113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/>
          <p:nvPr/>
        </p:nvSpPr>
        <p:spPr>
          <a:xfrm>
            <a:off x="0" y="0"/>
            <a:ext cx="12192000" cy="1544088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1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838200" y="2018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38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body" idx="2"/>
          </p:nvPr>
        </p:nvSpPr>
        <p:spPr>
          <a:xfrm>
            <a:off x="4419128" y="1825625"/>
            <a:ext cx="338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body" idx="3"/>
          </p:nvPr>
        </p:nvSpPr>
        <p:spPr>
          <a:xfrm>
            <a:off x="8000056" y="1825625"/>
            <a:ext cx="338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5" name="Google Shape;18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0" y="0"/>
            <a:ext cx="12192000" cy="1544088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1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838200" y="2018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2560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20"/>
          <p:cNvSpPr txBox="1">
            <a:spLocks noGrp="1"/>
          </p:cNvSpPr>
          <p:nvPr>
            <p:ph type="body" idx="2"/>
          </p:nvPr>
        </p:nvSpPr>
        <p:spPr>
          <a:xfrm>
            <a:off x="3507425" y="1825625"/>
            <a:ext cx="2560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 txBox="1">
            <a:spLocks noGrp="1"/>
          </p:cNvSpPr>
          <p:nvPr>
            <p:ph type="body" idx="3"/>
          </p:nvPr>
        </p:nvSpPr>
        <p:spPr>
          <a:xfrm>
            <a:off x="6168738" y="1825625"/>
            <a:ext cx="2560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body" idx="4"/>
          </p:nvPr>
        </p:nvSpPr>
        <p:spPr>
          <a:xfrm>
            <a:off x="8826754" y="1825625"/>
            <a:ext cx="2560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16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7"/>
          <p:cNvSpPr txBox="1">
            <a:spLocks noGrp="1"/>
          </p:cNvSpPr>
          <p:nvPr>
            <p:ph type="ctrTitle"/>
          </p:nvPr>
        </p:nvSpPr>
        <p:spPr>
          <a:xfrm>
            <a:off x="293298" y="4546664"/>
            <a:ext cx="10058400" cy="73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ubTitle" idx="1"/>
          </p:nvPr>
        </p:nvSpPr>
        <p:spPr>
          <a:xfrm>
            <a:off x="293298" y="5355105"/>
            <a:ext cx="1005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25" name="Google Shape;25;p37"/>
          <p:cNvCxnSpPr/>
          <p:nvPr/>
        </p:nvCxnSpPr>
        <p:spPr>
          <a:xfrm>
            <a:off x="293298" y="4474741"/>
            <a:ext cx="11480294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26" name="Google Shape;26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88825" cy="4475163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37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5689791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5" name="Google Shape;24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2" name="Google Shape;25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 ">
  <p:cSld name="7_Blank ">
    <p:bg>
      <p:bgPr>
        <a:solidFill>
          <a:schemeClr val="accen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/>
          <p:nvPr/>
        </p:nvSpPr>
        <p:spPr>
          <a:xfrm>
            <a:off x="0" y="0"/>
            <a:ext cx="578385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838200" y="839972"/>
            <a:ext cx="4767262" cy="13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body" idx="1"/>
          </p:nvPr>
        </p:nvSpPr>
        <p:spPr>
          <a:xfrm>
            <a:off x="838200" y="2635242"/>
            <a:ext cx="4767262" cy="348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body" idx="2"/>
          </p:nvPr>
        </p:nvSpPr>
        <p:spPr>
          <a:xfrm>
            <a:off x="838200" y="2247679"/>
            <a:ext cx="4767262" cy="32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30" title="Decorative"/>
          <p:cNvSpPr>
            <a:spLocks noGrp="1"/>
          </p:cNvSpPr>
          <p:nvPr>
            <p:ph type="chart" idx="3"/>
          </p:nvPr>
        </p:nvSpPr>
        <p:spPr>
          <a:xfrm>
            <a:off x="5937569" y="839972"/>
            <a:ext cx="5620473" cy="527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3" name="Google Shape;273;p30" descr="A blue and white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22553" y="6401695"/>
            <a:ext cx="579631" cy="45630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0"/>
          <p:cNvSpPr txBox="1"/>
          <p:nvPr/>
        </p:nvSpPr>
        <p:spPr>
          <a:xfrm>
            <a:off x="11782697" y="6426925"/>
            <a:ext cx="4093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_7_Logo">
  <p:cSld name="2_Content_7_Logo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/>
          <p:nvPr/>
        </p:nvSpPr>
        <p:spPr>
          <a:xfrm>
            <a:off x="0" y="0"/>
            <a:ext cx="12192000" cy="1544088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1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11126913" y="6468301"/>
            <a:ext cx="4838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1175656" y="147019"/>
            <a:ext cx="10435151" cy="110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body" idx="1"/>
          </p:nvPr>
        </p:nvSpPr>
        <p:spPr>
          <a:xfrm>
            <a:off x="749146" y="1428642"/>
            <a:ext cx="10732224" cy="51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31"/>
          <p:cNvSpPr txBox="1">
            <a:spLocks noGrp="1"/>
          </p:cNvSpPr>
          <p:nvPr>
            <p:ph type="body" idx="2"/>
          </p:nvPr>
        </p:nvSpPr>
        <p:spPr>
          <a:xfrm>
            <a:off x="1010536" y="2047336"/>
            <a:ext cx="2468880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1"/>
          <p:cNvSpPr txBox="1">
            <a:spLocks noGrp="1"/>
          </p:cNvSpPr>
          <p:nvPr>
            <p:ph type="body" idx="3"/>
          </p:nvPr>
        </p:nvSpPr>
        <p:spPr>
          <a:xfrm>
            <a:off x="3619575" y="2047336"/>
            <a:ext cx="2468880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1"/>
          <p:cNvSpPr txBox="1">
            <a:spLocks noGrp="1"/>
          </p:cNvSpPr>
          <p:nvPr>
            <p:ph type="body" idx="4"/>
          </p:nvPr>
        </p:nvSpPr>
        <p:spPr>
          <a:xfrm>
            <a:off x="6228614" y="2047336"/>
            <a:ext cx="2468880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1"/>
          <p:cNvSpPr txBox="1">
            <a:spLocks noGrp="1"/>
          </p:cNvSpPr>
          <p:nvPr>
            <p:ph type="body" idx="5"/>
          </p:nvPr>
        </p:nvSpPr>
        <p:spPr>
          <a:xfrm>
            <a:off x="1010536" y="4243374"/>
            <a:ext cx="2468880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31"/>
          <p:cNvSpPr txBox="1">
            <a:spLocks noGrp="1"/>
          </p:cNvSpPr>
          <p:nvPr>
            <p:ph type="body" idx="6"/>
          </p:nvPr>
        </p:nvSpPr>
        <p:spPr>
          <a:xfrm>
            <a:off x="3619575" y="4218938"/>
            <a:ext cx="2468880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body" idx="7"/>
          </p:nvPr>
        </p:nvSpPr>
        <p:spPr>
          <a:xfrm>
            <a:off x="6228614" y="4243374"/>
            <a:ext cx="2468880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body" idx="8"/>
          </p:nvPr>
        </p:nvSpPr>
        <p:spPr>
          <a:xfrm>
            <a:off x="8837653" y="2047336"/>
            <a:ext cx="2468880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body" idx="9"/>
          </p:nvPr>
        </p:nvSpPr>
        <p:spPr>
          <a:xfrm>
            <a:off x="8837653" y="4243374"/>
            <a:ext cx="2468880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7_Logo">
  <p:cSld name="1_Content_7_Logo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/>
        </p:nvSpPr>
        <p:spPr>
          <a:xfrm>
            <a:off x="11126913" y="6468301"/>
            <a:ext cx="4838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/>
          </p:nvPr>
        </p:nvSpPr>
        <p:spPr>
          <a:xfrm>
            <a:off x="1175656" y="147019"/>
            <a:ext cx="10435151" cy="110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body" idx="1"/>
          </p:nvPr>
        </p:nvSpPr>
        <p:spPr>
          <a:xfrm>
            <a:off x="749146" y="1428642"/>
            <a:ext cx="10732224" cy="51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body" idx="2"/>
          </p:nvPr>
        </p:nvSpPr>
        <p:spPr>
          <a:xfrm>
            <a:off x="743117" y="1969698"/>
            <a:ext cx="283828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 txBox="1">
            <a:spLocks noGrp="1"/>
          </p:cNvSpPr>
          <p:nvPr>
            <p:ph type="body" idx="3"/>
          </p:nvPr>
        </p:nvSpPr>
        <p:spPr>
          <a:xfrm>
            <a:off x="4622559" y="1969698"/>
            <a:ext cx="293353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4"/>
          </p:nvPr>
        </p:nvSpPr>
        <p:spPr>
          <a:xfrm>
            <a:off x="8597251" y="1969700"/>
            <a:ext cx="293353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body" idx="5"/>
          </p:nvPr>
        </p:nvSpPr>
        <p:spPr>
          <a:xfrm>
            <a:off x="743117" y="4165736"/>
            <a:ext cx="283828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body" idx="6"/>
          </p:nvPr>
        </p:nvSpPr>
        <p:spPr>
          <a:xfrm>
            <a:off x="4622558" y="4196465"/>
            <a:ext cx="293353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32"/>
          <p:cNvSpPr txBox="1">
            <a:spLocks noGrp="1"/>
          </p:cNvSpPr>
          <p:nvPr>
            <p:ph type="body" idx="7"/>
          </p:nvPr>
        </p:nvSpPr>
        <p:spPr>
          <a:xfrm>
            <a:off x="8555158" y="4165736"/>
            <a:ext cx="293353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2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1" name="Google Shape;30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_6_Logo">
  <p:cSld name="2_Content_6_Logo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/>
          <p:nvPr/>
        </p:nvSpPr>
        <p:spPr>
          <a:xfrm>
            <a:off x="0" y="-41859"/>
            <a:ext cx="3770722" cy="6899859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1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11126912" y="6436130"/>
            <a:ext cx="4838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263952" y="111965"/>
            <a:ext cx="3359538" cy="659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body" idx="1"/>
          </p:nvPr>
        </p:nvSpPr>
        <p:spPr>
          <a:xfrm>
            <a:off x="4034674" y="145329"/>
            <a:ext cx="3469062" cy="656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2"/>
          </p:nvPr>
        </p:nvSpPr>
        <p:spPr>
          <a:xfrm>
            <a:off x="7993930" y="145329"/>
            <a:ext cx="3374929" cy="656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_6_Logo">
  <p:cSld name="3_Content_6_Logo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/>
          <p:nvPr/>
        </p:nvSpPr>
        <p:spPr>
          <a:xfrm>
            <a:off x="0" y="-41859"/>
            <a:ext cx="3770722" cy="6899859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1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11126912" y="6436130"/>
            <a:ext cx="4838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4"/>
          <p:cNvSpPr txBox="1">
            <a:spLocks noGrp="1"/>
          </p:cNvSpPr>
          <p:nvPr>
            <p:ph type="title"/>
          </p:nvPr>
        </p:nvSpPr>
        <p:spPr>
          <a:xfrm>
            <a:off x="263952" y="111965"/>
            <a:ext cx="3359538" cy="659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 txBox="1">
            <a:spLocks noGrp="1"/>
          </p:cNvSpPr>
          <p:nvPr>
            <p:ph type="body" idx="1"/>
          </p:nvPr>
        </p:nvSpPr>
        <p:spPr>
          <a:xfrm>
            <a:off x="4034674" y="145329"/>
            <a:ext cx="3469062" cy="328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2"/>
          </p:nvPr>
        </p:nvSpPr>
        <p:spPr>
          <a:xfrm>
            <a:off x="7993930" y="145329"/>
            <a:ext cx="3374929" cy="328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body" idx="3"/>
          </p:nvPr>
        </p:nvSpPr>
        <p:spPr>
          <a:xfrm>
            <a:off x="4187074" y="3714161"/>
            <a:ext cx="3469062" cy="31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body" idx="4"/>
          </p:nvPr>
        </p:nvSpPr>
        <p:spPr>
          <a:xfrm>
            <a:off x="8146330" y="3714161"/>
            <a:ext cx="3374929" cy="31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2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1"/>
          </p:nvPr>
        </p:nvSpPr>
        <p:spPr>
          <a:xfrm>
            <a:off x="1097280" y="1443447"/>
            <a:ext cx="10058400" cy="442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365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55A11"/>
              </a:buClr>
              <a:buSzPts val="1700"/>
              <a:buFont typeface="Arial"/>
              <a:buChar char="•"/>
              <a:defRPr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5A11"/>
              </a:buClr>
              <a:buSzPts val="1300"/>
              <a:buFont typeface="Arial"/>
              <a:buChar char="•"/>
              <a:defRPr/>
            </a:lvl3pPr>
            <a:lvl4pPr marL="182880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5A11"/>
              </a:buClr>
              <a:buSzPts val="1300"/>
              <a:buFont typeface="Arial"/>
              <a:buChar char="•"/>
              <a:defRPr/>
            </a:lvl4pPr>
            <a:lvl5pPr marL="2286000" lvl="4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5A11"/>
              </a:buClr>
              <a:buSzPts val="13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32" name="Google Shape;32;p38"/>
          <p:cNvCxnSpPr/>
          <p:nvPr/>
        </p:nvCxnSpPr>
        <p:spPr>
          <a:xfrm>
            <a:off x="1193532" y="1328213"/>
            <a:ext cx="996696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33" name="Google Shape;33;p38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5689791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_6_Logo">
  <p:cSld name="1_Content_6_Logo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0" y="-41858"/>
            <a:ext cx="12192000" cy="153824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1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11126912" y="6436130"/>
            <a:ext cx="4838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5"/>
          <p:cNvSpPr txBox="1">
            <a:spLocks noGrp="1"/>
          </p:cNvSpPr>
          <p:nvPr>
            <p:ph type="title"/>
          </p:nvPr>
        </p:nvSpPr>
        <p:spPr>
          <a:xfrm>
            <a:off x="1194318" y="111965"/>
            <a:ext cx="10416490" cy="117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body" idx="1"/>
          </p:nvPr>
        </p:nvSpPr>
        <p:spPr>
          <a:xfrm>
            <a:off x="743116" y="1635922"/>
            <a:ext cx="283828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5"/>
          <p:cNvSpPr txBox="1">
            <a:spLocks noGrp="1"/>
          </p:cNvSpPr>
          <p:nvPr>
            <p:ph type="body" idx="2"/>
          </p:nvPr>
        </p:nvSpPr>
        <p:spPr>
          <a:xfrm>
            <a:off x="4622557" y="1635922"/>
            <a:ext cx="293353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body" idx="3"/>
          </p:nvPr>
        </p:nvSpPr>
        <p:spPr>
          <a:xfrm>
            <a:off x="8555158" y="1605068"/>
            <a:ext cx="293353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35"/>
          <p:cNvSpPr txBox="1">
            <a:spLocks noGrp="1"/>
          </p:cNvSpPr>
          <p:nvPr>
            <p:ph type="body" idx="4"/>
          </p:nvPr>
        </p:nvSpPr>
        <p:spPr>
          <a:xfrm>
            <a:off x="743117" y="3645347"/>
            <a:ext cx="283828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body" idx="5"/>
          </p:nvPr>
        </p:nvSpPr>
        <p:spPr>
          <a:xfrm>
            <a:off x="4622558" y="3676076"/>
            <a:ext cx="293353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body" idx="6"/>
          </p:nvPr>
        </p:nvSpPr>
        <p:spPr>
          <a:xfrm>
            <a:off x="8555158" y="3645347"/>
            <a:ext cx="2933533" cy="19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1191048" y="1278766"/>
            <a:ext cx="12192000" cy="27432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13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5"/>
          <p:cNvSpPr txBox="1">
            <a:spLocks noGrp="1"/>
          </p:cNvSpPr>
          <p:nvPr>
            <p:ph type="sldNum" idx="12"/>
          </p:nvPr>
        </p:nvSpPr>
        <p:spPr>
          <a:xfrm>
            <a:off x="11634791" y="6312704"/>
            <a:ext cx="439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45868" y="6221392"/>
            <a:ext cx="808664" cy="636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ith Image">
  <p:cSld name="2_Title Slide with Image">
    <p:bg>
      <p:bgPr>
        <a:solidFill>
          <a:schemeClr val="accen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 title="Decorative"/>
          <p:cNvSpPr>
            <a:spLocks noGrp="1"/>
          </p:cNvSpPr>
          <p:nvPr>
            <p:ph type="pic" idx="2"/>
          </p:nvPr>
        </p:nvSpPr>
        <p:spPr>
          <a:xfrm>
            <a:off x="5295899" y="4288"/>
            <a:ext cx="6896100" cy="68537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5" name="Google Shape;335;p36"/>
          <p:cNvSpPr/>
          <p:nvPr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798690" y="2040520"/>
            <a:ext cx="4120444" cy="181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body" idx="1"/>
          </p:nvPr>
        </p:nvSpPr>
        <p:spPr>
          <a:xfrm>
            <a:off x="798690" y="4031658"/>
            <a:ext cx="4120443" cy="33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8" name="Google Shape;338;p36" title="Decorative"/>
          <p:cNvCxnSpPr/>
          <p:nvPr/>
        </p:nvCxnSpPr>
        <p:spPr>
          <a:xfrm>
            <a:off x="1893092" y="2764774"/>
            <a:ext cx="0" cy="2188806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39" name="Google Shape;339;p36" descr="A blue and white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01695"/>
            <a:ext cx="579631" cy="45630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6"/>
          <p:cNvSpPr txBox="1"/>
          <p:nvPr/>
        </p:nvSpPr>
        <p:spPr>
          <a:xfrm>
            <a:off x="460144" y="6426925"/>
            <a:ext cx="4093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2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1"/>
          </p:nvPr>
        </p:nvSpPr>
        <p:spPr>
          <a:xfrm>
            <a:off x="1097280" y="1443447"/>
            <a:ext cx="10058400" cy="442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365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55A11"/>
              </a:buClr>
              <a:buSzPts val="1700"/>
              <a:buFont typeface="Arial"/>
              <a:buChar char="•"/>
              <a:defRPr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5A11"/>
              </a:buClr>
              <a:buSzPts val="1300"/>
              <a:buFont typeface="Arial"/>
              <a:buChar char="•"/>
              <a:defRPr/>
            </a:lvl3pPr>
            <a:lvl4pPr marL="1828800" lvl="3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5A11"/>
              </a:buClr>
              <a:buSzPts val="1300"/>
              <a:buFont typeface="Arial"/>
              <a:buChar char="•"/>
              <a:defRPr/>
            </a:lvl4pPr>
            <a:lvl5pPr marL="2286000" lvl="4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5A11"/>
              </a:buClr>
              <a:buSzPts val="13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5689791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217386" y="286604"/>
            <a:ext cx="5570939" cy="98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313638" y="1718962"/>
            <a:ext cx="4639736" cy="418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6096000" y="-1"/>
            <a:ext cx="6096000" cy="638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44" name="Google Shape;44;p40"/>
          <p:cNvCxnSpPr/>
          <p:nvPr/>
        </p:nvCxnSpPr>
        <p:spPr>
          <a:xfrm>
            <a:off x="313638" y="1328213"/>
            <a:ext cx="5474687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45" name="Google Shape;45;p40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5689791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96000" cy="1591026"/>
          </a:xfrm>
          <a:prstGeom prst="rect">
            <a:avLst/>
          </a:prstGeom>
          <a:solidFill>
            <a:srgbClr val="001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1"/>
          </p:nvPr>
        </p:nvSpPr>
        <p:spPr>
          <a:xfrm>
            <a:off x="313638" y="1718962"/>
            <a:ext cx="4639736" cy="418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2"/>
          </p:nvPr>
        </p:nvSpPr>
        <p:spPr>
          <a:xfrm>
            <a:off x="6096000" y="0"/>
            <a:ext cx="609600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3"/>
          </p:nvPr>
        </p:nvSpPr>
        <p:spPr>
          <a:xfrm>
            <a:off x="6096000" y="2973724"/>
            <a:ext cx="6096000" cy="336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96000" cy="1591026"/>
          </a:xfrm>
          <a:prstGeom prst="rect">
            <a:avLst/>
          </a:prstGeom>
          <a:solidFill>
            <a:srgbClr val="00164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1"/>
          </p:nvPr>
        </p:nvSpPr>
        <p:spPr>
          <a:xfrm>
            <a:off x="313638" y="1718962"/>
            <a:ext cx="5782362" cy="22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2"/>
          </p:nvPr>
        </p:nvSpPr>
        <p:spPr>
          <a:xfrm>
            <a:off x="6096000" y="0"/>
            <a:ext cx="609600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3"/>
          </p:nvPr>
        </p:nvSpPr>
        <p:spPr>
          <a:xfrm>
            <a:off x="6096000" y="2973724"/>
            <a:ext cx="6096000" cy="336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4"/>
          </p:nvPr>
        </p:nvSpPr>
        <p:spPr>
          <a:xfrm>
            <a:off x="313638" y="4090336"/>
            <a:ext cx="5782362" cy="22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9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66" name="Google Shape;66;p43"/>
          <p:cNvCxnSpPr/>
          <p:nvPr/>
        </p:nvCxnSpPr>
        <p:spPr>
          <a:xfrm>
            <a:off x="1193532" y="1328213"/>
            <a:ext cx="996696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67" name="Google Shape;67;p43"/>
          <p:cNvSpPr txBox="1"/>
          <p:nvPr/>
        </p:nvSpPr>
        <p:spPr>
          <a:xfrm>
            <a:off x="11296116" y="6471586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marR="0" lvl="0" indent="-111601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 "/>
            </a:pPr>
            <a:fld id="{00000000-1234-1234-1234-123412341234}" type="slidenum">
              <a:rPr lang="en-US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9429" y="5689791"/>
            <a:ext cx="932571" cy="7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1" y="6400800"/>
            <a:ext cx="12198096" cy="457200"/>
          </a:xfrm>
          <a:prstGeom prst="rect">
            <a:avLst/>
          </a:prstGeom>
          <a:solidFill>
            <a:srgbClr val="0016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2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1097280" y="1443447"/>
            <a:ext cx="10058400" cy="442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55A11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5A11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5A11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55A11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"/>
          <p:cNvSpPr txBox="1">
            <a:spLocks noGrp="1"/>
          </p:cNvSpPr>
          <p:nvPr>
            <p:ph type="title"/>
          </p:nvPr>
        </p:nvSpPr>
        <p:spPr>
          <a:xfrm>
            <a:off x="630195" y="111828"/>
            <a:ext cx="11561805" cy="140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New York State Regionalization Initiative</a:t>
            </a:r>
            <a:endParaRPr sz="4800"/>
          </a:p>
        </p:txBody>
      </p:sp>
      <p:sp>
        <p:nvSpPr>
          <p:cNvPr id="347" name="Google Shape;347;p1"/>
          <p:cNvSpPr txBox="1"/>
          <p:nvPr/>
        </p:nvSpPr>
        <p:spPr>
          <a:xfrm>
            <a:off x="630195" y="1455379"/>
            <a:ext cx="63754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June 2024</a:t>
            </a:r>
            <a:endParaRPr/>
          </a:p>
        </p:txBody>
      </p:sp>
      <p:pic>
        <p:nvPicPr>
          <p:cNvPr id="348" name="Google Shape;348;p1" descr="A group of children smil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1910" b="29295"/>
          <a:stretch/>
        </p:blipFill>
        <p:spPr>
          <a:xfrm>
            <a:off x="20" y="1854710"/>
            <a:ext cx="12191980" cy="454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"/>
          <p:cNvSpPr txBox="1">
            <a:spLocks noGrp="1"/>
          </p:cNvSpPr>
          <p:nvPr>
            <p:ph type="title"/>
          </p:nvPr>
        </p:nvSpPr>
        <p:spPr>
          <a:xfrm>
            <a:off x="629403" y="235599"/>
            <a:ext cx="111086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Challenges for School Districts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"/>
          <p:cNvSpPr txBox="1">
            <a:spLocks noGrp="1"/>
          </p:cNvSpPr>
          <p:nvPr>
            <p:ph type="sldNum" idx="12"/>
          </p:nvPr>
        </p:nvSpPr>
        <p:spPr>
          <a:xfrm>
            <a:off x="11738038" y="6356350"/>
            <a:ext cx="453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/>
              <a:t>2</a:t>
            </a:fld>
            <a:endParaRPr sz="1800"/>
          </a:p>
        </p:txBody>
      </p:sp>
      <p:sp>
        <p:nvSpPr>
          <p:cNvPr id="356" name="Google Shape;356;p2"/>
          <p:cNvSpPr txBox="1">
            <a:spLocks noGrp="1"/>
          </p:cNvSpPr>
          <p:nvPr>
            <p:ph type="body" idx="2"/>
          </p:nvPr>
        </p:nvSpPr>
        <p:spPr>
          <a:xfrm>
            <a:off x="629403" y="1746535"/>
            <a:ext cx="9990106" cy="355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New York State is facing significant </a:t>
            </a: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challenges within and across communities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to preparing all students for college, career, and civic readiness, including: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2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1527" y="2473036"/>
            <a:ext cx="5890473" cy="438496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"/>
          <p:cNvSpPr txBox="1"/>
          <p:nvPr/>
        </p:nvSpPr>
        <p:spPr>
          <a:xfrm>
            <a:off x="2042109" y="3074494"/>
            <a:ext cx="4171655" cy="113026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64007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access to high-quality educational opportunities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2" descr="Young boy and girl drawing in cla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98" y="2935356"/>
            <a:ext cx="1358629" cy="12693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0" name="Google Shape;360;p2"/>
          <p:cNvSpPr txBox="1"/>
          <p:nvPr/>
        </p:nvSpPr>
        <p:spPr>
          <a:xfrm>
            <a:off x="2083518" y="4491791"/>
            <a:ext cx="4130246" cy="101539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64007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Fiscal concerns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2" descr="Pile of American dollar banknot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798" y="4306418"/>
            <a:ext cx="1320329" cy="138900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"/>
          <p:cNvSpPr txBox="1">
            <a:spLocks noGrp="1"/>
          </p:cNvSpPr>
          <p:nvPr>
            <p:ph type="title"/>
          </p:nvPr>
        </p:nvSpPr>
        <p:spPr>
          <a:xfrm>
            <a:off x="629403" y="235599"/>
            <a:ext cx="111086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Regionalization as an Opportunity and Strength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"/>
          <p:cNvSpPr txBox="1">
            <a:spLocks noGrp="1"/>
          </p:cNvSpPr>
          <p:nvPr>
            <p:ph type="sldNum" idx="12"/>
          </p:nvPr>
        </p:nvSpPr>
        <p:spPr>
          <a:xfrm>
            <a:off x="11738038" y="6356350"/>
            <a:ext cx="453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/>
              <a:t>3</a:t>
            </a:fld>
            <a:endParaRPr sz="1800"/>
          </a:p>
        </p:txBody>
      </p:sp>
      <p:sp>
        <p:nvSpPr>
          <p:cNvPr id="369" name="Google Shape;369;p3"/>
          <p:cNvSpPr txBox="1"/>
          <p:nvPr/>
        </p:nvSpPr>
        <p:spPr>
          <a:xfrm>
            <a:off x="629402" y="1622617"/>
            <a:ext cx="11108635" cy="361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Regionalization is a collaborative model for addressing student needs and exploring operational efficiencies where districts can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conversations and partner with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others around a variety of solutions, such as: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3"/>
          <p:cNvGrpSpPr/>
          <p:nvPr/>
        </p:nvGrpSpPr>
        <p:grpSpPr>
          <a:xfrm>
            <a:off x="4357683" y="2817221"/>
            <a:ext cx="4390214" cy="3904247"/>
            <a:chOff x="1467323" y="0"/>
            <a:chExt cx="4390214" cy="3904247"/>
          </a:xfrm>
        </p:grpSpPr>
        <p:sp>
          <p:nvSpPr>
            <p:cNvPr id="371" name="Google Shape;371;p3"/>
            <p:cNvSpPr/>
            <p:nvPr/>
          </p:nvSpPr>
          <p:spPr>
            <a:xfrm rot="5400000">
              <a:off x="3350814" y="-104056"/>
              <a:ext cx="1496325" cy="1704437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 txBox="1"/>
            <p:nvPr/>
          </p:nvSpPr>
          <p:spPr>
            <a:xfrm>
              <a:off x="3530832" y="249388"/>
              <a:ext cx="1136291" cy="99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75" rIns="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Shared Staff</a:t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636902" y="1571494"/>
              <a:ext cx="1669899" cy="8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5400000">
              <a:off x="1571379" y="-104056"/>
              <a:ext cx="1496325" cy="1704437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6AC7D3"/>
                </a:gs>
                <a:gs pos="50000">
                  <a:srgbClr val="4CC5D3"/>
                </a:gs>
                <a:gs pos="100000">
                  <a:srgbClr val="3BB3C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 txBox="1"/>
            <p:nvPr/>
          </p:nvSpPr>
          <p:spPr>
            <a:xfrm>
              <a:off x="1751397" y="249388"/>
              <a:ext cx="1136291" cy="99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 rot="5400000">
              <a:off x="2490596" y="1091229"/>
              <a:ext cx="1496325" cy="1704437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66CDAE"/>
                </a:gs>
                <a:gs pos="50000">
                  <a:srgbClr val="47CCA7"/>
                </a:gs>
                <a:gs pos="100000">
                  <a:srgbClr val="37BB96"/>
                </a:gs>
              </a:gsLst>
              <a:lin ang="5400000" scaled="0"/>
            </a:gra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 txBox="1"/>
            <p:nvPr/>
          </p:nvSpPr>
          <p:spPr>
            <a:xfrm>
              <a:off x="2670614" y="1444673"/>
              <a:ext cx="1136291" cy="99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150" rIns="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Extracurricular Activities</a:t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589430" y="291666"/>
              <a:ext cx="1563462" cy="89779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 txBox="1"/>
            <p:nvPr/>
          </p:nvSpPr>
          <p:spPr>
            <a:xfrm>
              <a:off x="1589430" y="291666"/>
              <a:ext cx="1563462" cy="897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Advanced Coursework</a:t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rot="5400000">
              <a:off x="4257156" y="1065462"/>
              <a:ext cx="1496325" cy="1704437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62C683"/>
                </a:gs>
                <a:gs pos="50000">
                  <a:srgbClr val="43C470"/>
                </a:gs>
                <a:gs pos="100000">
                  <a:srgbClr val="33B56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 txBox="1"/>
            <p:nvPr/>
          </p:nvSpPr>
          <p:spPr>
            <a:xfrm>
              <a:off x="4437174" y="1418906"/>
              <a:ext cx="1136291" cy="99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 rot="5400000">
              <a:off x="3415201" y="2303866"/>
              <a:ext cx="1496325" cy="1704437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61C05F"/>
                </a:gs>
                <a:gs pos="50000">
                  <a:srgbClr val="43BD3E"/>
                </a:gs>
                <a:gs pos="100000">
                  <a:srgbClr val="36AC3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 txBox="1"/>
            <p:nvPr/>
          </p:nvSpPr>
          <p:spPr>
            <a:xfrm>
              <a:off x="3595219" y="2657310"/>
              <a:ext cx="1136291" cy="99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8575" rIns="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Shared Student Support Services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4507028" y="1394587"/>
              <a:ext cx="1011875" cy="104530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 txBox="1"/>
            <p:nvPr/>
          </p:nvSpPr>
          <p:spPr>
            <a:xfrm>
              <a:off x="4507028" y="1394587"/>
              <a:ext cx="1011875" cy="1045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Range of Subject Areas</a:t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rot="5400000">
              <a:off x="1622891" y="2303866"/>
              <a:ext cx="1496325" cy="1704437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00" scaled="0"/>
            </a:gra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 txBox="1"/>
            <p:nvPr/>
          </p:nvSpPr>
          <p:spPr>
            <a:xfrm>
              <a:off x="1802909" y="2657310"/>
              <a:ext cx="1136291" cy="99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Regional Industry Partners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"/>
          <p:cNvSpPr txBox="1">
            <a:spLocks noGrp="1"/>
          </p:cNvSpPr>
          <p:nvPr>
            <p:ph type="title"/>
          </p:nvPr>
        </p:nvSpPr>
        <p:spPr>
          <a:xfrm>
            <a:off x="621323" y="111351"/>
            <a:ext cx="107324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Guiding Principles</a:t>
            </a:r>
            <a:endParaRPr/>
          </a:p>
        </p:txBody>
      </p:sp>
      <p:grpSp>
        <p:nvGrpSpPr>
          <p:cNvPr id="394" name="Google Shape;394;p4"/>
          <p:cNvGrpSpPr/>
          <p:nvPr/>
        </p:nvGrpSpPr>
        <p:grpSpPr>
          <a:xfrm>
            <a:off x="1077952" y="1693417"/>
            <a:ext cx="9181172" cy="4763122"/>
            <a:chOff x="0" y="3727"/>
            <a:chExt cx="9181172" cy="4763122"/>
          </a:xfrm>
        </p:grpSpPr>
        <p:sp>
          <p:nvSpPr>
            <p:cNvPr id="395" name="Google Shape;395;p4"/>
            <p:cNvSpPr/>
            <p:nvPr/>
          </p:nvSpPr>
          <p:spPr>
            <a:xfrm>
              <a:off x="0" y="3727"/>
              <a:ext cx="9181172" cy="793853"/>
            </a:xfrm>
            <a:prstGeom prst="roundRect">
              <a:avLst>
                <a:gd name="adj" fmla="val 10000"/>
              </a:avLst>
            </a:prstGeom>
            <a:solidFill>
              <a:srgbClr val="CAD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118649" y="60852"/>
              <a:ext cx="679602" cy="67960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916901" y="3727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 txBox="1"/>
            <p:nvPr/>
          </p:nvSpPr>
          <p:spPr>
            <a:xfrm>
              <a:off x="916901" y="3727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000" tIns="84000" rIns="84000" bIns="84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Regionalization is </a:t>
              </a:r>
              <a:r>
                <a:rPr lang="en-US" sz="1900" b="0" i="0" u="sng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</a:t>
              </a: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reorganization </a:t>
              </a: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0" y="996044"/>
              <a:ext cx="9181172" cy="793853"/>
            </a:xfrm>
            <a:prstGeom prst="roundRect">
              <a:avLst>
                <a:gd name="adj" fmla="val 10000"/>
              </a:avLst>
            </a:prstGeom>
            <a:solidFill>
              <a:srgbClr val="CAD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118649" y="1053170"/>
              <a:ext cx="679602" cy="67960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916901" y="996044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 txBox="1"/>
            <p:nvPr/>
          </p:nvSpPr>
          <p:spPr>
            <a:xfrm>
              <a:off x="916901" y="996044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000" tIns="84000" rIns="84000" bIns="84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Time to act is now</a:t>
              </a: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0" y="1988362"/>
              <a:ext cx="9181172" cy="793853"/>
            </a:xfrm>
            <a:prstGeom prst="roundRect">
              <a:avLst>
                <a:gd name="adj" fmla="val 10000"/>
              </a:avLst>
            </a:prstGeom>
            <a:solidFill>
              <a:srgbClr val="CAD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118649" y="2045487"/>
              <a:ext cx="679602" cy="67960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916901" y="1988362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 txBox="1"/>
            <p:nvPr/>
          </p:nvSpPr>
          <p:spPr>
            <a:xfrm>
              <a:off x="916901" y="1988362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000" tIns="84000" rIns="84000" bIns="84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 solutions are needed for local problems</a:t>
              </a: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0" y="2980679"/>
              <a:ext cx="9181172" cy="793853"/>
            </a:xfrm>
            <a:prstGeom prst="roundRect">
              <a:avLst>
                <a:gd name="adj" fmla="val 10000"/>
              </a:avLst>
            </a:prstGeom>
            <a:solidFill>
              <a:srgbClr val="CAD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118649" y="3037805"/>
              <a:ext cx="679602" cy="67960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916901" y="2980679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 txBox="1"/>
            <p:nvPr/>
          </p:nvSpPr>
          <p:spPr>
            <a:xfrm>
              <a:off x="916901" y="2980679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000" tIns="84000" rIns="84000" bIns="84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Collaboration is essential in a 21</a:t>
              </a:r>
              <a:r>
                <a:rPr lang="en-US" sz="19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</a:t>
              </a: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century global economy</a:t>
              </a: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0" y="3972996"/>
              <a:ext cx="9181172" cy="793853"/>
            </a:xfrm>
            <a:prstGeom prst="roundRect">
              <a:avLst>
                <a:gd name="adj" fmla="val 10000"/>
              </a:avLst>
            </a:prstGeom>
            <a:solidFill>
              <a:srgbClr val="CAD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240140" y="4151614"/>
              <a:ext cx="436619" cy="43661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916901" y="3972996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 txBox="1"/>
            <p:nvPr/>
          </p:nvSpPr>
          <p:spPr>
            <a:xfrm>
              <a:off x="916901" y="3972996"/>
              <a:ext cx="8264270" cy="793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000" tIns="84000" rIns="84000" bIns="84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single district can engage in this work alone</a:t>
              </a:r>
              <a:endParaRPr/>
            </a:p>
          </p:txBody>
        </p:sp>
      </p:grpSp>
      <p:sp>
        <p:nvSpPr>
          <p:cNvPr id="415" name="Google Shape;415;p4"/>
          <p:cNvSpPr txBox="1">
            <a:spLocks noGrp="1"/>
          </p:cNvSpPr>
          <p:nvPr>
            <p:ph type="sldNum" idx="12"/>
          </p:nvPr>
        </p:nvSpPr>
        <p:spPr>
          <a:xfrm>
            <a:off x="11635154" y="6381524"/>
            <a:ext cx="5568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/>
              <a:t>4</a:t>
            </a:fld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"/>
          <p:cNvSpPr txBox="1">
            <a:spLocks noGrp="1"/>
          </p:cNvSpPr>
          <p:nvPr>
            <p:ph type="title"/>
          </p:nvPr>
        </p:nvSpPr>
        <p:spPr>
          <a:xfrm>
            <a:off x="629403" y="235599"/>
            <a:ext cx="111086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Regionalization Plan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"/>
          <p:cNvSpPr txBox="1">
            <a:spLocks noGrp="1"/>
          </p:cNvSpPr>
          <p:nvPr>
            <p:ph type="sldNum" idx="12"/>
          </p:nvPr>
        </p:nvSpPr>
        <p:spPr>
          <a:xfrm>
            <a:off x="11738038" y="6356350"/>
            <a:ext cx="453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/>
              <a:t>5</a:t>
            </a:fld>
            <a:endParaRPr sz="1800"/>
          </a:p>
        </p:txBody>
      </p:sp>
      <p:sp>
        <p:nvSpPr>
          <p:cNvPr id="423" name="Google Shape;423;p5"/>
          <p:cNvSpPr txBox="1">
            <a:spLocks noGrp="1"/>
          </p:cNvSpPr>
          <p:nvPr>
            <p:ph type="body" idx="2"/>
          </p:nvPr>
        </p:nvSpPr>
        <p:spPr>
          <a:xfrm>
            <a:off x="717123" y="2758967"/>
            <a:ext cx="5466597" cy="260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New York State Education Department will require all districts in a Sole Supervisory District to work with the local District Superintendent to create a regionalization plan (37 total plans) that creates educational opportunities for </a:t>
            </a:r>
            <a:r>
              <a:rPr lang="en-US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students.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4" name="Google Shape;424;p5"/>
          <p:cNvGrpSpPr/>
          <p:nvPr/>
        </p:nvGrpSpPr>
        <p:grpSpPr>
          <a:xfrm>
            <a:off x="6276437" y="1657962"/>
            <a:ext cx="5091117" cy="4914641"/>
            <a:chOff x="5578761" y="1682014"/>
            <a:chExt cx="5091117" cy="4914641"/>
          </a:xfrm>
        </p:grpSpPr>
        <p:grpSp>
          <p:nvGrpSpPr>
            <p:cNvPr id="425" name="Google Shape;425;p5"/>
            <p:cNvGrpSpPr/>
            <p:nvPr/>
          </p:nvGrpSpPr>
          <p:grpSpPr>
            <a:xfrm>
              <a:off x="5578761" y="1682014"/>
              <a:ext cx="5091117" cy="4914641"/>
              <a:chOff x="1305257" y="1100"/>
              <a:chExt cx="5091117" cy="4914641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3108104" y="1100"/>
                <a:ext cx="1485422" cy="1485422"/>
              </a:xfrm>
              <a:prstGeom prst="ellipse">
                <a:avLst/>
              </a:prstGeom>
              <a:solidFill>
                <a:srgbClr val="599BD5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5"/>
              <p:cNvSpPr txBox="1"/>
              <p:nvPr/>
            </p:nvSpPr>
            <p:spPr>
              <a:xfrm>
                <a:off x="3325639" y="218635"/>
                <a:ext cx="1050352" cy="1050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775" tIns="17775" rIns="17775" bIns="17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Needs Assessment</a:t>
                </a:r>
                <a:endParaRPr/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 rot="2160000">
                <a:off x="4546322" y="1141517"/>
                <a:ext cx="393800" cy="50132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599BD5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5"/>
              <p:cNvSpPr txBox="1"/>
              <p:nvPr/>
            </p:nvSpPr>
            <p:spPr>
              <a:xfrm rot="2160000">
                <a:off x="4557603" y="1207063"/>
                <a:ext cx="275660" cy="300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4910952" y="1310945"/>
                <a:ext cx="1485422" cy="1485422"/>
              </a:xfrm>
              <a:prstGeom prst="ellipse">
                <a:avLst/>
              </a:prstGeom>
              <a:solidFill>
                <a:srgbClr val="52CBCC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5"/>
              <p:cNvSpPr txBox="1"/>
              <p:nvPr/>
            </p:nvSpPr>
            <p:spPr>
              <a:xfrm>
                <a:off x="5128487" y="1528480"/>
                <a:ext cx="1050352" cy="1050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775" tIns="17775" rIns="17775" bIns="17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Convenings</a:t>
                </a:r>
                <a:endParaRPr/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 rot="6480000">
                <a:off x="5115894" y="2852078"/>
                <a:ext cx="393800" cy="50132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52CBCC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5"/>
              <p:cNvSpPr txBox="1"/>
              <p:nvPr/>
            </p:nvSpPr>
            <p:spPr>
              <a:xfrm rot="-4320000">
                <a:off x="5193218" y="2896165"/>
                <a:ext cx="275660" cy="300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4222325" y="3430319"/>
                <a:ext cx="1485422" cy="1485422"/>
              </a:xfrm>
              <a:prstGeom prst="ellipse">
                <a:avLst/>
              </a:prstGeom>
              <a:solidFill>
                <a:srgbClr val="4CC38C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5"/>
              <p:cNvSpPr txBox="1"/>
              <p:nvPr/>
            </p:nvSpPr>
            <p:spPr>
              <a:xfrm>
                <a:off x="4439860" y="3647854"/>
                <a:ext cx="1050352" cy="1050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775" tIns="17775" rIns="17775" bIns="17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Interim Progress Report</a:t>
                </a:r>
                <a:endParaRPr/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 rot="10800000">
                <a:off x="3665061" y="3922365"/>
                <a:ext cx="393800" cy="50132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CC38C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5"/>
              <p:cNvSpPr txBox="1"/>
              <p:nvPr/>
            </p:nvSpPr>
            <p:spPr>
              <a:xfrm>
                <a:off x="3783201" y="4022631"/>
                <a:ext cx="275660" cy="300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1993883" y="3430319"/>
                <a:ext cx="1485422" cy="1485422"/>
              </a:xfrm>
              <a:prstGeom prst="ellipse">
                <a:avLst/>
              </a:prstGeom>
              <a:solidFill>
                <a:srgbClr val="46BA4E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5"/>
              <p:cNvSpPr txBox="1"/>
              <p:nvPr/>
            </p:nvSpPr>
            <p:spPr>
              <a:xfrm>
                <a:off x="2211418" y="3647854"/>
                <a:ext cx="1050352" cy="1050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6500" rIns="0" bIns="165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lang="en-US" sz="13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Regionalization Plan</a:t>
                </a: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 rot="-6480000">
                <a:off x="2198825" y="2873278"/>
                <a:ext cx="393800" cy="50132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46BA4E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5"/>
              <p:cNvSpPr txBox="1"/>
              <p:nvPr/>
            </p:nvSpPr>
            <p:spPr>
              <a:xfrm rot="4320000">
                <a:off x="2276149" y="3029723"/>
                <a:ext cx="275660" cy="300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1305257" y="1310945"/>
                <a:ext cx="1485422" cy="1485422"/>
              </a:xfrm>
              <a:prstGeom prst="ellipse">
                <a:avLst/>
              </a:prstGeom>
              <a:solidFill>
                <a:srgbClr val="6FAB46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5"/>
              <p:cNvSpPr txBox="1"/>
              <p:nvPr/>
            </p:nvSpPr>
            <p:spPr>
              <a:xfrm>
                <a:off x="1522792" y="1528480"/>
                <a:ext cx="1050352" cy="1050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5225" rIns="0" bIns="15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r>
                  <a:rPr lang="en-US" sz="12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Implementation</a:t>
                </a:r>
                <a:endParaRPr/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 rot="-2160000">
                <a:off x="2743475" y="1154619"/>
                <a:ext cx="393800" cy="50132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6FAB46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"/>
              <p:cNvSpPr txBox="1"/>
              <p:nvPr/>
            </p:nvSpPr>
            <p:spPr>
              <a:xfrm rot="-2160000">
                <a:off x="2754756" y="1289605"/>
                <a:ext cx="275660" cy="300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6" name="Google Shape;446;p5"/>
            <p:cNvSpPr txBox="1"/>
            <p:nvPr/>
          </p:nvSpPr>
          <p:spPr>
            <a:xfrm>
              <a:off x="7452807" y="3723836"/>
              <a:ext cx="13430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10-Year Cycle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"/>
          <p:cNvSpPr txBox="1">
            <a:spLocks noGrp="1"/>
          </p:cNvSpPr>
          <p:nvPr>
            <p:ph type="title"/>
          </p:nvPr>
        </p:nvSpPr>
        <p:spPr>
          <a:xfrm>
            <a:off x="629403" y="235599"/>
            <a:ext cx="111086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Timeline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 txBox="1">
            <a:spLocks noGrp="1"/>
          </p:cNvSpPr>
          <p:nvPr>
            <p:ph type="sldNum" idx="12"/>
          </p:nvPr>
        </p:nvSpPr>
        <p:spPr>
          <a:xfrm>
            <a:off x="11738038" y="6356350"/>
            <a:ext cx="453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/>
              <a:t>6</a:t>
            </a:fld>
            <a:endParaRPr sz="1800"/>
          </a:p>
        </p:txBody>
      </p:sp>
      <p:graphicFrame>
        <p:nvGraphicFramePr>
          <p:cNvPr id="454" name="Google Shape;454;p6"/>
          <p:cNvGraphicFramePr/>
          <p:nvPr/>
        </p:nvGraphicFramePr>
        <p:xfrm>
          <a:off x="2349891" y="220132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{02860985-2369-4585-A2AE-13A7625C0E10}</a:tableStyleId>
              </a:tblPr>
              <a:tblGrid>
                <a:gridCol w="359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Regionalization Plan Development Step</a:t>
                      </a:r>
                      <a:endParaRPr/>
                    </a:p>
                  </a:txBody>
                  <a:tcPr marL="84275" marR="84275" marT="42125" marB="421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Deadline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275" marR="84275" marT="42125" marB="421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Needs Assessment </a:t>
                      </a: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275" marR="84275" marT="42125" marB="421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1, 2024</a:t>
                      </a:r>
                      <a:endParaRPr/>
                    </a:p>
                  </a:txBody>
                  <a:tcPr marL="84275" marR="84275" marT="42125" marB="421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Convenings Facilitated by District Superintendents</a:t>
                      </a:r>
                      <a:endParaRPr/>
                    </a:p>
                  </a:txBody>
                  <a:tcPr marL="84275" marR="84275" marT="42125" marB="421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Convening by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1, 2024</a:t>
                      </a:r>
                      <a:endParaRPr/>
                    </a:p>
                  </a:txBody>
                  <a:tcPr marL="84275" marR="84275" marT="42125" marB="421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Interim Progress Report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275" marR="84275" marT="42125" marB="421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1, 2025</a:t>
                      </a:r>
                      <a:endParaRPr/>
                    </a:p>
                  </a:txBody>
                  <a:tcPr marL="84275" marR="84275" marT="42125" marB="421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Regionalization Plan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275" marR="84275" marT="42125" marB="421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 1, 2025</a:t>
                      </a:r>
                      <a:endParaRPr/>
                    </a:p>
                  </a:txBody>
                  <a:tcPr marL="84275" marR="84275" marT="42125" marB="421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"/>
          <p:cNvSpPr txBox="1">
            <a:spLocks noGrp="1"/>
          </p:cNvSpPr>
          <p:nvPr>
            <p:ph type="title"/>
          </p:nvPr>
        </p:nvSpPr>
        <p:spPr>
          <a:xfrm>
            <a:off x="629403" y="235599"/>
            <a:ext cx="111086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Key Roles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7"/>
          <p:cNvSpPr txBox="1">
            <a:spLocks noGrp="1"/>
          </p:cNvSpPr>
          <p:nvPr>
            <p:ph type="sldNum" idx="12"/>
          </p:nvPr>
        </p:nvSpPr>
        <p:spPr>
          <a:xfrm>
            <a:off x="11738038" y="6356350"/>
            <a:ext cx="453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/>
              <a:t>7</a:t>
            </a:fld>
            <a:endParaRPr sz="1800"/>
          </a:p>
        </p:txBody>
      </p:sp>
      <p:grpSp>
        <p:nvGrpSpPr>
          <p:cNvPr id="462" name="Google Shape;462;p7"/>
          <p:cNvGrpSpPr/>
          <p:nvPr/>
        </p:nvGrpSpPr>
        <p:grpSpPr>
          <a:xfrm>
            <a:off x="1347958" y="1665402"/>
            <a:ext cx="610241" cy="636086"/>
            <a:chOff x="-6690625" y="3631325"/>
            <a:chExt cx="307225" cy="292225"/>
          </a:xfrm>
        </p:grpSpPr>
        <p:sp>
          <p:nvSpPr>
            <p:cNvPr id="463" name="Google Shape;463;p7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7"/>
          <p:cNvGrpSpPr/>
          <p:nvPr/>
        </p:nvGrpSpPr>
        <p:grpSpPr>
          <a:xfrm>
            <a:off x="7179163" y="1704445"/>
            <a:ext cx="610216" cy="558013"/>
            <a:chOff x="-1591550" y="3597475"/>
            <a:chExt cx="293825" cy="294575"/>
          </a:xfrm>
        </p:grpSpPr>
        <p:sp>
          <p:nvSpPr>
            <p:cNvPr id="469" name="Google Shape;469;p7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7"/>
          <p:cNvGrpSpPr/>
          <p:nvPr/>
        </p:nvGrpSpPr>
        <p:grpSpPr>
          <a:xfrm>
            <a:off x="4291190" y="1704448"/>
            <a:ext cx="539527" cy="558001"/>
            <a:chOff x="-40378075" y="3267450"/>
            <a:chExt cx="317425" cy="289075"/>
          </a:xfrm>
        </p:grpSpPr>
        <p:sp>
          <p:nvSpPr>
            <p:cNvPr id="473" name="Google Shape;473;p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7"/>
          <p:cNvGrpSpPr/>
          <p:nvPr/>
        </p:nvGrpSpPr>
        <p:grpSpPr>
          <a:xfrm>
            <a:off x="1408800" y="1907683"/>
            <a:ext cx="9331708" cy="4481965"/>
            <a:chOff x="2917" y="468350"/>
            <a:chExt cx="9331708" cy="4481965"/>
          </a:xfrm>
        </p:grpSpPr>
        <p:sp>
          <p:nvSpPr>
            <p:cNvPr id="478" name="Google Shape;478;p7"/>
            <p:cNvSpPr/>
            <p:nvPr/>
          </p:nvSpPr>
          <p:spPr>
            <a:xfrm>
              <a:off x="2917" y="468350"/>
              <a:ext cx="2845032" cy="101365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 txBox="1"/>
            <p:nvPr/>
          </p:nvSpPr>
          <p:spPr>
            <a:xfrm>
              <a:off x="2917" y="468350"/>
              <a:ext cx="2845032" cy="1013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NYSED</a:t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2917" y="1482008"/>
              <a:ext cx="2845032" cy="3468307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 txBox="1"/>
            <p:nvPr/>
          </p:nvSpPr>
          <p:spPr>
            <a:xfrm>
              <a:off x="2917" y="1482008"/>
              <a:ext cx="2845032" cy="346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325" tIns="117325" rIns="156450" bIns="176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Creates templates.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data and technical assistance.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Modifies policy to support innovative ideas.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Advocates for resources.</a:t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3246255" y="468350"/>
              <a:ext cx="2845032" cy="1013658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 txBox="1"/>
            <p:nvPr/>
          </p:nvSpPr>
          <p:spPr>
            <a:xfrm>
              <a:off x="3246255" y="468350"/>
              <a:ext cx="2845032" cy="1013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District Superintendents</a:t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246255" y="1482008"/>
              <a:ext cx="2845032" cy="3468307"/>
            </a:xfrm>
            <a:prstGeom prst="rect">
              <a:avLst/>
            </a:prstGeom>
            <a:solidFill>
              <a:srgbClr val="CCE8DD">
                <a:alpha val="89803"/>
              </a:srgbClr>
            </a:solidFill>
            <a:ln w="12700" cap="flat" cmpd="sng">
              <a:solidFill>
                <a:srgbClr val="CCE8DD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 txBox="1"/>
            <p:nvPr/>
          </p:nvSpPr>
          <p:spPr>
            <a:xfrm>
              <a:off x="3246255" y="1482008"/>
              <a:ext cx="2845032" cy="346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325" tIns="117325" rIns="156450" bIns="176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Convenes regionalization conversations.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Faciliates the completion of each step, including the final plan.</a:t>
              </a:r>
              <a:endPara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Shares data and district ideas across the region.</a:t>
              </a:r>
              <a:endPara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89593" y="468350"/>
              <a:ext cx="2845032" cy="1013658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 txBox="1"/>
            <p:nvPr/>
          </p:nvSpPr>
          <p:spPr>
            <a:xfrm>
              <a:off x="6489593" y="468350"/>
              <a:ext cx="2845032" cy="1013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Districts</a:t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489593" y="1482008"/>
              <a:ext cx="2845032" cy="3468307"/>
            </a:xfrm>
            <a:prstGeom prst="rect">
              <a:avLst/>
            </a:prstGeom>
            <a:solidFill>
              <a:srgbClr val="D3E1CC">
                <a:alpha val="89803"/>
              </a:srgbClr>
            </a:solidFill>
            <a:ln w="12700" cap="flat" cmpd="sng">
              <a:solidFill>
                <a:srgbClr val="D3E1C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 txBox="1"/>
            <p:nvPr/>
          </p:nvSpPr>
          <p:spPr>
            <a:xfrm>
              <a:off x="6489593" y="1482008"/>
              <a:ext cx="2845032" cy="3468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325" tIns="117325" rIns="156450" bIns="176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Participates in each step.</a:t>
              </a:r>
              <a:endPara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Char char="•"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Engages in conversations with districts and stakeholders, generating ideas and responding to feedback and data.</a:t>
              </a:r>
              <a:endPara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"/>
          <p:cNvSpPr txBox="1">
            <a:spLocks noGrp="1"/>
          </p:cNvSpPr>
          <p:nvPr>
            <p:ph type="title"/>
          </p:nvPr>
        </p:nvSpPr>
        <p:spPr>
          <a:xfrm>
            <a:off x="629403" y="235599"/>
            <a:ext cx="111086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Benefits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8"/>
          <p:cNvSpPr txBox="1">
            <a:spLocks noGrp="1"/>
          </p:cNvSpPr>
          <p:nvPr>
            <p:ph type="sldNum" idx="12"/>
          </p:nvPr>
        </p:nvSpPr>
        <p:spPr>
          <a:xfrm>
            <a:off x="11738038" y="6356350"/>
            <a:ext cx="453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/>
              <a:t>8</a:t>
            </a:fld>
            <a:endParaRPr sz="1800"/>
          </a:p>
        </p:txBody>
      </p:sp>
      <p:grpSp>
        <p:nvGrpSpPr>
          <p:cNvPr id="497" name="Google Shape;497;p8"/>
          <p:cNvGrpSpPr/>
          <p:nvPr/>
        </p:nvGrpSpPr>
        <p:grpSpPr>
          <a:xfrm>
            <a:off x="1347958" y="1665402"/>
            <a:ext cx="610241" cy="636086"/>
            <a:chOff x="-6690625" y="3631325"/>
            <a:chExt cx="307225" cy="292225"/>
          </a:xfrm>
        </p:grpSpPr>
        <p:sp>
          <p:nvSpPr>
            <p:cNvPr id="498" name="Google Shape;498;p8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8"/>
          <p:cNvGrpSpPr/>
          <p:nvPr/>
        </p:nvGrpSpPr>
        <p:grpSpPr>
          <a:xfrm>
            <a:off x="7179163" y="1704445"/>
            <a:ext cx="610216" cy="558013"/>
            <a:chOff x="-1591550" y="3597475"/>
            <a:chExt cx="293825" cy="294575"/>
          </a:xfrm>
        </p:grpSpPr>
        <p:sp>
          <p:nvSpPr>
            <p:cNvPr id="504" name="Google Shape;504;p8"/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8"/>
          <p:cNvGrpSpPr/>
          <p:nvPr/>
        </p:nvGrpSpPr>
        <p:grpSpPr>
          <a:xfrm>
            <a:off x="4291190" y="1704448"/>
            <a:ext cx="539527" cy="558001"/>
            <a:chOff x="-40378075" y="3267450"/>
            <a:chExt cx="317425" cy="289075"/>
          </a:xfrm>
        </p:grpSpPr>
        <p:sp>
          <p:nvSpPr>
            <p:cNvPr id="508" name="Google Shape;508;p8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8"/>
          <p:cNvGrpSpPr/>
          <p:nvPr/>
        </p:nvGrpSpPr>
        <p:grpSpPr>
          <a:xfrm>
            <a:off x="-3551852" y="836116"/>
            <a:ext cx="13730336" cy="6753688"/>
            <a:chOff x="-5671572" y="-868329"/>
            <a:chExt cx="13730336" cy="6753688"/>
          </a:xfrm>
        </p:grpSpPr>
        <p:sp>
          <p:nvSpPr>
            <p:cNvPr id="513" name="Google Shape;513;p8"/>
            <p:cNvSpPr/>
            <p:nvPr/>
          </p:nvSpPr>
          <p:spPr>
            <a:xfrm>
              <a:off x="-5671572" y="-868329"/>
              <a:ext cx="6753688" cy="6753688"/>
            </a:xfrm>
            <a:prstGeom prst="blockArc">
              <a:avLst>
                <a:gd name="adj1" fmla="val 18900000"/>
                <a:gd name="adj2" fmla="val 2700000"/>
                <a:gd name="adj3" fmla="val 320"/>
              </a:avLst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696363" y="487685"/>
              <a:ext cx="7362401" cy="1003406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 txBox="1"/>
            <p:nvPr/>
          </p:nvSpPr>
          <p:spPr>
            <a:xfrm>
              <a:off x="696363" y="487685"/>
              <a:ext cx="7362401" cy="1003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64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Create equitable educational opportunities for all students.</a:t>
              </a: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69235" y="376277"/>
              <a:ext cx="1254257" cy="125425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1061101" y="1992794"/>
              <a:ext cx="6997663" cy="1003406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 txBox="1"/>
            <p:nvPr/>
          </p:nvSpPr>
          <p:spPr>
            <a:xfrm>
              <a:off x="1061101" y="1992794"/>
              <a:ext cx="6997663" cy="1003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64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Establish a systematic mechanism for districts to engage in continual improvement.</a:t>
              </a: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433973" y="1881386"/>
              <a:ext cx="1254257" cy="125425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83405" y="3509924"/>
              <a:ext cx="7362401" cy="1003406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 txBox="1"/>
            <p:nvPr/>
          </p:nvSpPr>
          <p:spPr>
            <a:xfrm>
              <a:off x="683405" y="3509924"/>
              <a:ext cx="7362401" cy="1003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64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Develop a model for addressing ongoing educational and fiscal challenges.</a:t>
              </a: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9235" y="3386495"/>
              <a:ext cx="1254257" cy="125425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3" name="Google Shape;523;p8" descr="Children looking out of small square open windows, smiling and wa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6863" y="2069569"/>
            <a:ext cx="1270202" cy="1269468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524" name="Google Shape;524;p8" descr="Spreadsheet and calcula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6837" y="5099113"/>
            <a:ext cx="1270228" cy="125723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5" name="Google Shape;525;p8" descr="Group of people posing for a phot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2255" y="3584341"/>
            <a:ext cx="1375318" cy="125723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"/>
          <p:cNvSpPr txBox="1">
            <a:spLocks noGrp="1"/>
          </p:cNvSpPr>
          <p:nvPr>
            <p:ph type="title"/>
          </p:nvPr>
        </p:nvSpPr>
        <p:spPr>
          <a:xfrm>
            <a:off x="621323" y="201842"/>
            <a:ext cx="107324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 Steps for Regionalization</a:t>
            </a:r>
            <a:endParaRPr/>
          </a:p>
        </p:txBody>
      </p:sp>
      <p:sp>
        <p:nvSpPr>
          <p:cNvPr id="532" name="Google Shape;532;p9"/>
          <p:cNvSpPr txBox="1">
            <a:spLocks noGrp="1"/>
          </p:cNvSpPr>
          <p:nvPr>
            <p:ph type="sldNum" idx="12"/>
          </p:nvPr>
        </p:nvSpPr>
        <p:spPr>
          <a:xfrm>
            <a:off x="11723076" y="6356350"/>
            <a:ext cx="468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/>
              <a:t>9</a:t>
            </a:fld>
            <a:endParaRPr sz="1800"/>
          </a:p>
        </p:txBody>
      </p:sp>
      <p:sp>
        <p:nvSpPr>
          <p:cNvPr id="533" name="Google Shape;533;p9"/>
          <p:cNvSpPr txBox="1">
            <a:spLocks noGrp="1"/>
          </p:cNvSpPr>
          <p:nvPr>
            <p:ph type="body" idx="1"/>
          </p:nvPr>
        </p:nvSpPr>
        <p:spPr>
          <a:xfrm>
            <a:off x="893401" y="2076968"/>
            <a:ext cx="1033899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Collect stakeholder feedback and talk with districts/BOCES.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Create the needs assessment template.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Develop a regulation on the 10-year regionalization planning cycle.</a:t>
            </a:r>
            <a:endParaRPr/>
          </a:p>
        </p:txBody>
      </p:sp>
      <p:sp>
        <p:nvSpPr>
          <p:cNvPr id="534" name="Google Shape;534;p9"/>
          <p:cNvSpPr/>
          <p:nvPr/>
        </p:nvSpPr>
        <p:spPr>
          <a:xfrm>
            <a:off x="301884" y="2719074"/>
            <a:ext cx="609600" cy="609600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9"/>
          <p:cNvSpPr/>
          <p:nvPr/>
        </p:nvSpPr>
        <p:spPr>
          <a:xfrm>
            <a:off x="301884" y="1985774"/>
            <a:ext cx="609600" cy="541100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389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6" name="Google Shape;536;p9" descr="Users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96" y="1956530"/>
            <a:ext cx="599588" cy="59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9"/>
          <p:cNvSpPr/>
          <p:nvPr/>
        </p:nvSpPr>
        <p:spPr>
          <a:xfrm>
            <a:off x="298382" y="3530834"/>
            <a:ext cx="584017" cy="609600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1AD8C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9" descr="Pencil"/>
          <p:cNvSpPr/>
          <p:nvPr/>
        </p:nvSpPr>
        <p:spPr>
          <a:xfrm>
            <a:off x="377117" y="3620928"/>
            <a:ext cx="426546" cy="4294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9" descr="Schoolhouse"/>
          <p:cNvSpPr/>
          <p:nvPr/>
        </p:nvSpPr>
        <p:spPr>
          <a:xfrm>
            <a:off x="346133" y="2719074"/>
            <a:ext cx="521103" cy="5211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5CAA"/>
      </a:accent1>
      <a:accent2>
        <a:srgbClr val="012E5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Widescreen</PresentationFormat>
  <Paragraphs>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1_RetrospectVTI</vt:lpstr>
      <vt:lpstr>1_Office Theme</vt:lpstr>
      <vt:lpstr>New York State Regionalization Initiative</vt:lpstr>
      <vt:lpstr>Challenges for School Districts</vt:lpstr>
      <vt:lpstr>Regionalization as an Opportunity and Strength</vt:lpstr>
      <vt:lpstr>Guiding Principles</vt:lpstr>
      <vt:lpstr>Regionalization Plan</vt:lpstr>
      <vt:lpstr>Timeline</vt:lpstr>
      <vt:lpstr>Key Roles</vt:lpstr>
      <vt:lpstr>Benefits</vt:lpstr>
      <vt:lpstr>Next Steps for Regionalization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State Regionalization Initiative</dc:title>
  <dc:creator>Shannon Logan</dc:creator>
  <cp:lastModifiedBy>Barr, Rachel</cp:lastModifiedBy>
  <cp:revision>1</cp:revision>
  <cp:lastPrinted>2024-09-06T13:05:51Z</cp:lastPrinted>
  <dcterms:created xsi:type="dcterms:W3CDTF">2024-02-07T20:52:14Z</dcterms:created>
  <dcterms:modified xsi:type="dcterms:W3CDTF">2024-09-06T13:06:03Z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0x0101008F2F0CBDABDE484EAE299601B0DE98DD</vt:lpwstr>
  </property>
  <property fmtid="{D5CDD505-2E9C-101B-9397-08002B2CF9AE}" pid="3" name="MediaServiceImageTags">
    <vt:lpwstr/>
  </property>
</Properties>
</file>